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  <p:sldMasterId id="2147483655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</p:sldIdLst>
  <p:sldSz cy="6858000" cx="9144000"/>
  <p:notesSz cx="6858000" cy="9144000"/>
  <p:embeddedFontLst>
    <p:embeddedFont>
      <p:font typeface="Roboto"/>
      <p:regular r:id="rId20"/>
      <p:bold r:id="rId21"/>
      <p:italic r:id="rId22"/>
      <p:boldItalic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r:id="rId24" roundtripDataSignature="AMtx7mgnM3YM83QYxeQut1D+P7yhyX10C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45C33284-BF60-41F4-AA91-7465DD0C4EF7}">
  <a:tblStyle styleId="{45C33284-BF60-41F4-AA91-7465DD0C4EF7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regular.fntdata"/><Relationship Id="rId11" Type="http://schemas.openxmlformats.org/officeDocument/2006/relationships/slide" Target="slides/slide4.xml"/><Relationship Id="rId22" Type="http://schemas.openxmlformats.org/officeDocument/2006/relationships/font" Target="fonts/Roboto-italic.fntdata"/><Relationship Id="rId10" Type="http://schemas.openxmlformats.org/officeDocument/2006/relationships/slide" Target="slides/slide3.xml"/><Relationship Id="rId21" Type="http://schemas.openxmlformats.org/officeDocument/2006/relationships/font" Target="fonts/Roboto-bold.fntdata"/><Relationship Id="rId13" Type="http://schemas.openxmlformats.org/officeDocument/2006/relationships/slide" Target="slides/slide6.xml"/><Relationship Id="rId24" Type="http://customschemas.google.com/relationships/presentationmetadata" Target="metadata"/><Relationship Id="rId12" Type="http://schemas.openxmlformats.org/officeDocument/2006/relationships/slide" Target="slides/slide5.xml"/><Relationship Id="rId23" Type="http://schemas.openxmlformats.org/officeDocument/2006/relationships/font" Target="fonts/Roboto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5" Type="http://schemas.openxmlformats.org/officeDocument/2006/relationships/slideMaster" Target="slideMasters/slideMaster1.xml"/><Relationship Id="rId19" Type="http://schemas.openxmlformats.org/officeDocument/2006/relationships/slide" Target="slides/slide12.xml"/><Relationship Id="rId6" Type="http://schemas.openxmlformats.org/officeDocument/2006/relationships/slideMaster" Target="slideMasters/slideMaster2.xml"/><Relationship Id="rId18" Type="http://schemas.openxmlformats.org/officeDocument/2006/relationships/slide" Target="slides/slide1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01" name="Google Shape;101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4" name="Google Shape;164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30d42a5ff6_1_2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330d42a5ff6_1_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g330d42a5ff6_1_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7" name="Google Shape;177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31100d4e8d_2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08" name="Google Shape;108;g331100d4e8d_2_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31100d4e8d_2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15" name="Google Shape;115;g331100d4e8d_2_6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21" name="Google Shape;121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28" name="Google Shape;128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4" name="Google Shape;134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31100d4e8d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43" name="Google Shape;143;g331100d4e8d_1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31100d4e8d_2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51" name="Google Shape;151;g331100d4e8d_2_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31100d4e8d_1_7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8" name="Google Shape;158;g331100d4e8d_1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jp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g"/><Relationship Id="rId3" Type="http://schemas.openxmlformats.org/officeDocument/2006/relationships/image" Target="../media/image3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1"/>
          <p:cNvSpPr txBox="1"/>
          <p:nvPr>
            <p:ph type="title"/>
          </p:nvPr>
        </p:nvSpPr>
        <p:spPr>
          <a:xfrm>
            <a:off x="457200" y="1049177"/>
            <a:ext cx="8229600" cy="8037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1"/>
          <p:cNvSpPr txBox="1"/>
          <p:nvPr>
            <p:ph idx="1" type="body"/>
          </p:nvPr>
        </p:nvSpPr>
        <p:spPr>
          <a:xfrm>
            <a:off x="457200" y="2049270"/>
            <a:ext cx="8229600" cy="40768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" name="Google Shape;18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DLCOE_logo_HWHT.png" id="21" name="Google Shape;21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0851" y="234146"/>
            <a:ext cx="2443865" cy="412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31100d4e8d_1_105"/>
          <p:cNvSpPr txBox="1"/>
          <p:nvPr>
            <p:ph type="title"/>
          </p:nvPr>
        </p:nvSpPr>
        <p:spPr>
          <a:xfrm>
            <a:off x="457200" y="2900649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1"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g331100d4e8d_1_105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g331100d4e8d_1_105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g331100d4e8d_1_105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31100d4e8d_1_110"/>
          <p:cNvSpPr txBox="1"/>
          <p:nvPr>
            <p:ph type="title"/>
          </p:nvPr>
        </p:nvSpPr>
        <p:spPr>
          <a:xfrm>
            <a:off x="457200" y="1066968"/>
            <a:ext cx="3008400" cy="736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g331100d4e8d_1_110"/>
          <p:cNvSpPr txBox="1"/>
          <p:nvPr>
            <p:ph idx="1" type="body"/>
          </p:nvPr>
        </p:nvSpPr>
        <p:spPr>
          <a:xfrm>
            <a:off x="3575050" y="1073720"/>
            <a:ext cx="5111700" cy="50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b="1" sz="28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88" name="Google Shape;88;g331100d4e8d_1_110"/>
          <p:cNvSpPr txBox="1"/>
          <p:nvPr>
            <p:ph idx="2" type="body"/>
          </p:nvPr>
        </p:nvSpPr>
        <p:spPr>
          <a:xfrm>
            <a:off x="457200" y="1803850"/>
            <a:ext cx="3008400" cy="43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89" name="Google Shape;89;g331100d4e8d_1_110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g331100d4e8d_1_110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g331100d4e8d_1_110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31100d4e8d_1_117"/>
          <p:cNvSpPr txBox="1"/>
          <p:nvPr>
            <p:ph type="title"/>
          </p:nvPr>
        </p:nvSpPr>
        <p:spPr>
          <a:xfrm>
            <a:off x="457200" y="1196430"/>
            <a:ext cx="2573700" cy="566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g331100d4e8d_1_117"/>
          <p:cNvSpPr/>
          <p:nvPr>
            <p:ph idx="2" type="pic"/>
          </p:nvPr>
        </p:nvSpPr>
        <p:spPr>
          <a:xfrm>
            <a:off x="3200400" y="1196430"/>
            <a:ext cx="5486400" cy="4850400"/>
          </a:xfrm>
          <a:prstGeom prst="rect">
            <a:avLst/>
          </a:prstGeom>
          <a:noFill/>
          <a:ln>
            <a:noFill/>
          </a:ln>
        </p:spPr>
      </p:sp>
      <p:sp>
        <p:nvSpPr>
          <p:cNvPr id="95" name="Google Shape;95;g331100d4e8d_1_117"/>
          <p:cNvSpPr txBox="1"/>
          <p:nvPr>
            <p:ph idx="1" type="body"/>
          </p:nvPr>
        </p:nvSpPr>
        <p:spPr>
          <a:xfrm>
            <a:off x="457200" y="1768043"/>
            <a:ext cx="2573700" cy="42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96" name="Google Shape;96;g331100d4e8d_1_117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g331100d4e8d_1_117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g331100d4e8d_1_117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2"/>
          <p:cNvSpPr txBox="1"/>
          <p:nvPr>
            <p:ph type="ctrTitle"/>
          </p:nvPr>
        </p:nvSpPr>
        <p:spPr>
          <a:xfrm>
            <a:off x="3969582" y="2130425"/>
            <a:ext cx="4488617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12"/>
          <p:cNvSpPr txBox="1"/>
          <p:nvPr>
            <p:ph idx="1" type="subTitle"/>
          </p:nvPr>
        </p:nvSpPr>
        <p:spPr>
          <a:xfrm>
            <a:off x="3124200" y="3886200"/>
            <a:ext cx="5333999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r">
              <a:spcBef>
                <a:spcPts val="56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5" name="Google Shape;25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3"/>
          <p:cNvSpPr txBox="1"/>
          <p:nvPr>
            <p:ph idx="1" type="body"/>
          </p:nvPr>
        </p:nvSpPr>
        <p:spPr>
          <a:xfrm>
            <a:off x="457200" y="1975644"/>
            <a:ext cx="4038600" cy="41505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0" name="Google Shape;30;p13"/>
          <p:cNvSpPr txBox="1"/>
          <p:nvPr>
            <p:ph idx="2" type="body"/>
          </p:nvPr>
        </p:nvSpPr>
        <p:spPr>
          <a:xfrm>
            <a:off x="4648200" y="1975644"/>
            <a:ext cx="4038600" cy="41505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1" name="Google Shape;31;p1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1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4" name="Google Shape;34;p13"/>
          <p:cNvSpPr txBox="1"/>
          <p:nvPr>
            <p:ph type="title"/>
          </p:nvPr>
        </p:nvSpPr>
        <p:spPr>
          <a:xfrm>
            <a:off x="457200" y="1049177"/>
            <a:ext cx="8229600" cy="8037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4"/>
          <p:cNvSpPr txBox="1"/>
          <p:nvPr>
            <p:ph type="title"/>
          </p:nvPr>
        </p:nvSpPr>
        <p:spPr>
          <a:xfrm>
            <a:off x="457200" y="2900649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1" sz="4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1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5"/>
          <p:cNvSpPr txBox="1"/>
          <p:nvPr>
            <p:ph type="title"/>
          </p:nvPr>
        </p:nvSpPr>
        <p:spPr>
          <a:xfrm>
            <a:off x="457200" y="1066968"/>
            <a:ext cx="3008313" cy="73688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5"/>
          <p:cNvSpPr txBox="1"/>
          <p:nvPr>
            <p:ph idx="1" type="body"/>
          </p:nvPr>
        </p:nvSpPr>
        <p:spPr>
          <a:xfrm>
            <a:off x="3575050" y="1073720"/>
            <a:ext cx="5111750" cy="5052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b="1" sz="28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43" name="Google Shape;43;p15"/>
          <p:cNvSpPr txBox="1"/>
          <p:nvPr>
            <p:ph idx="2" type="body"/>
          </p:nvPr>
        </p:nvSpPr>
        <p:spPr>
          <a:xfrm>
            <a:off x="457200" y="1803850"/>
            <a:ext cx="3008313" cy="43223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44" name="Google Shape;44;p1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1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1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6"/>
          <p:cNvSpPr txBox="1"/>
          <p:nvPr>
            <p:ph type="title"/>
          </p:nvPr>
        </p:nvSpPr>
        <p:spPr>
          <a:xfrm>
            <a:off x="457200" y="1196430"/>
            <a:ext cx="2573672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sz="1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16"/>
          <p:cNvSpPr/>
          <p:nvPr>
            <p:ph idx="2" type="pic"/>
          </p:nvPr>
        </p:nvSpPr>
        <p:spPr>
          <a:xfrm>
            <a:off x="3200400" y="1196430"/>
            <a:ext cx="5486400" cy="4850287"/>
          </a:xfrm>
          <a:prstGeom prst="rect">
            <a:avLst/>
          </a:prstGeom>
          <a:noFill/>
          <a:ln>
            <a:noFill/>
          </a:ln>
        </p:spPr>
      </p:sp>
      <p:sp>
        <p:nvSpPr>
          <p:cNvPr id="50" name="Google Shape;50;p16"/>
          <p:cNvSpPr txBox="1"/>
          <p:nvPr>
            <p:ph idx="1" type="body"/>
          </p:nvPr>
        </p:nvSpPr>
        <p:spPr>
          <a:xfrm>
            <a:off x="457200" y="1768043"/>
            <a:ext cx="2573672" cy="42786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" name="Google Shape;51;p1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331100d4e8d_1_85"/>
          <p:cNvSpPr txBox="1"/>
          <p:nvPr>
            <p:ph type="ctrTitle"/>
          </p:nvPr>
        </p:nvSpPr>
        <p:spPr>
          <a:xfrm>
            <a:off x="3969582" y="2130425"/>
            <a:ext cx="4488600" cy="14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g331100d4e8d_1_85"/>
          <p:cNvSpPr txBox="1"/>
          <p:nvPr>
            <p:ph idx="1" type="subTitle"/>
          </p:nvPr>
        </p:nvSpPr>
        <p:spPr>
          <a:xfrm>
            <a:off x="3124200" y="3886200"/>
            <a:ext cx="53340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3" name="Google Shape;63;g331100d4e8d_1_85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g331100d4e8d_1_85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g331100d4e8d_1_85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31100d4e8d_1_91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g331100d4e8d_1_91"/>
          <p:cNvSpPr txBox="1"/>
          <p:nvPr>
            <p:ph idx="1" type="body"/>
          </p:nvPr>
        </p:nvSpPr>
        <p:spPr>
          <a:xfrm>
            <a:off x="457200" y="2049270"/>
            <a:ext cx="8229600" cy="40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" name="Google Shape;69;g331100d4e8d_1_91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g331100d4e8d_1_91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g331100d4e8d_1_91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DLCOE_logo_HWHT.png" id="72" name="Google Shape;72;g331100d4e8d_1_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0851" y="234146"/>
            <a:ext cx="2443864" cy="412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331100d4e8d_1_98"/>
          <p:cNvSpPr txBox="1"/>
          <p:nvPr>
            <p:ph idx="1" type="body"/>
          </p:nvPr>
        </p:nvSpPr>
        <p:spPr>
          <a:xfrm>
            <a:off x="457200" y="1975644"/>
            <a:ext cx="4038600" cy="41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5" name="Google Shape;75;g331100d4e8d_1_98"/>
          <p:cNvSpPr txBox="1"/>
          <p:nvPr>
            <p:ph idx="2" type="body"/>
          </p:nvPr>
        </p:nvSpPr>
        <p:spPr>
          <a:xfrm>
            <a:off x="4648200" y="1975644"/>
            <a:ext cx="4038600" cy="41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6" name="Google Shape;76;g331100d4e8d_1_98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g331100d4e8d_1_98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g331100d4e8d_1_98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9" name="Google Shape;79;g331100d4e8d_1_98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2.xml"/><Relationship Id="rId7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0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331100d4e8d_1_7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" name="Google Shape;56;g331100d4e8d_1_79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" name="Google Shape;57;g331100d4e8d_1_79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g331100d4e8d_1_79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9" name="Google Shape;59;g331100d4e8d_1_79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6" r:id="rId1"/>
    <p:sldLayoutId id="2147483657" r:id="rId2"/>
    <p:sldLayoutId id="2147483658" r:id="rId3"/>
    <p:sldLayoutId id="2147483659" r:id="rId4"/>
    <p:sldLayoutId id="2147483660" r:id="rId5"/>
    <p:sldLayoutId id="21474836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jpg"/><Relationship Id="rId4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gif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9.png"/><Relationship Id="rId4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"/>
          <p:cNvSpPr txBox="1"/>
          <p:nvPr>
            <p:ph type="ctrTitle"/>
          </p:nvPr>
        </p:nvSpPr>
        <p:spPr>
          <a:xfrm>
            <a:off x="1667050" y="4113300"/>
            <a:ext cx="7302600" cy="229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41732"/>
              <a:buFont typeface="Arial"/>
              <a:buNone/>
            </a:pPr>
            <a:r>
              <a:rPr lang="en-US" sz="2822"/>
              <a:t>Team 37: M</a:t>
            </a:r>
            <a:r>
              <a:rPr lang="en-US" sz="2662"/>
              <a:t>icrohistological Analysis of the Dietary Habits of Sheep: GrazeView AI</a:t>
            </a:r>
            <a:endParaRPr sz="2822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11111"/>
              <a:buFont typeface="Arial"/>
              <a:buNone/>
            </a:pPr>
            <a:r>
              <a:rPr lang="en-US"/>
              <a:t>Bi-Weekly Update 3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62931"/>
              <a:buFont typeface="Arial"/>
              <a:buNone/>
            </a:pPr>
            <a:br>
              <a:rPr lang="en-US"/>
            </a:br>
            <a:r>
              <a:rPr lang="en-US" sz="2000"/>
              <a:t>Godson Edewor, Arnav Gokhale, Jack Nelson, and Nate Scott</a:t>
            </a:r>
            <a:br>
              <a:rPr lang="en-US" sz="2455"/>
            </a:br>
            <a:r>
              <a:rPr lang="en-US" sz="2455"/>
              <a:t>Sponsor: John Lusher</a:t>
            </a:r>
            <a:br>
              <a:rPr lang="en-US" sz="2455"/>
            </a:br>
            <a:r>
              <a:rPr lang="en-US" sz="2455"/>
              <a:t>TA: </a:t>
            </a: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Sabyasachi Gupta</a:t>
            </a:r>
            <a:br>
              <a:rPr lang="en-US" sz="2455"/>
            </a:br>
            <a:endParaRPr/>
          </a:p>
        </p:txBody>
      </p:sp>
      <p:sp>
        <p:nvSpPr>
          <p:cNvPr id="104" name="Google Shape;104;p2"/>
          <p:cNvSpPr/>
          <p:nvPr/>
        </p:nvSpPr>
        <p:spPr>
          <a:xfrm>
            <a:off x="0" y="0"/>
            <a:ext cx="6111425" cy="6111425"/>
          </a:xfrm>
          <a:prstGeom prst="diagStripe">
            <a:avLst>
              <a:gd fmla="val 28990" name="adj"/>
            </a:avLst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  <a:effectLst>
            <a:outerShdw blurRad="193675" rotWithShape="0" dir="5400000" dist="23000">
              <a:srgbClr val="000000">
                <a:alpha val="6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DLCOE_logo_HWHT.png" id="105" name="Google Shape;105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44000" y="1105318"/>
            <a:ext cx="3114199" cy="525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8"/>
          <p:cNvSpPr txBox="1"/>
          <p:nvPr>
            <p:ph type="title"/>
          </p:nvPr>
        </p:nvSpPr>
        <p:spPr>
          <a:xfrm>
            <a:off x="457200" y="8967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/>
              <a:t>Execution Plan </a:t>
            </a:r>
            <a:endParaRPr/>
          </a:p>
        </p:txBody>
      </p:sp>
      <p:pic>
        <p:nvPicPr>
          <p:cNvPr id="167" name="Google Shape;167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150" y="2277377"/>
            <a:ext cx="8839199" cy="27555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330d42a5ff6_1_2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Validation Plan</a:t>
            </a:r>
            <a:endParaRPr/>
          </a:p>
        </p:txBody>
      </p:sp>
      <p:pic>
        <p:nvPicPr>
          <p:cNvPr id="174" name="Google Shape;174;g330d42a5ff6_1_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838" y="1852875"/>
            <a:ext cx="8302324" cy="4902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9"/>
          <p:cNvSpPr txBox="1"/>
          <p:nvPr>
            <p:ph idx="1" type="body"/>
          </p:nvPr>
        </p:nvSpPr>
        <p:spPr>
          <a:xfrm>
            <a:off x="457200" y="1608545"/>
            <a:ext cx="8229600" cy="40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 b="1"/>
          </a:p>
          <a:p>
            <a:pPr indent="0" lvl="0" marL="0" rtl="0" algn="ctr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 b="1"/>
          </a:p>
          <a:p>
            <a:pPr indent="0" lvl="0" marL="0" rtl="0" algn="ctr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b="1" lang="en-US"/>
              <a:t>Questions?</a:t>
            </a:r>
            <a:endParaRPr b="1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331100d4e8d_2_14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/>
              <a:t>Project Summary </a:t>
            </a:r>
            <a:endParaRPr/>
          </a:p>
        </p:txBody>
      </p:sp>
      <p:sp>
        <p:nvSpPr>
          <p:cNvPr id="111" name="Google Shape;111;g331100d4e8d_2_14"/>
          <p:cNvSpPr txBox="1"/>
          <p:nvPr>
            <p:ph idx="1" type="body"/>
          </p:nvPr>
        </p:nvSpPr>
        <p:spPr>
          <a:xfrm>
            <a:off x="457200" y="2049275"/>
            <a:ext cx="5542200" cy="46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1081"/>
              <a:buNone/>
            </a:pPr>
            <a:r>
              <a:rPr lang="en-US" sz="2400"/>
              <a:t>Problem Statement:</a:t>
            </a:r>
            <a:endParaRPr sz="2400"/>
          </a:p>
          <a:p>
            <a:pPr indent="-36957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 sz="2400"/>
              <a:t>TAMU AgriLife is currently investigating the Dietary Habits of Sheep and the effect it has on their wool.</a:t>
            </a:r>
            <a:endParaRPr sz="2400"/>
          </a:p>
          <a:p>
            <a:pPr indent="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1081"/>
              <a:buNone/>
            </a:pPr>
            <a:r>
              <a:t/>
            </a:r>
            <a:endParaRPr sz="2400"/>
          </a:p>
          <a:p>
            <a:pPr indent="-36957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 sz="2400"/>
              <a:t>This can be a very time consuming effort, when analyzing microscopic samples by hand.</a:t>
            </a:r>
            <a:endParaRPr sz="2400"/>
          </a:p>
          <a:p>
            <a:pPr indent="-22860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sz="2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2806"/>
              <a:buNone/>
            </a:pPr>
            <a:r>
              <a:rPr lang="en-US" sz="2350"/>
              <a:t>Solution Proposal:</a:t>
            </a:r>
            <a:endParaRPr sz="2350"/>
          </a:p>
          <a:p>
            <a:pPr indent="-36668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 sz="2350"/>
              <a:t>GrazeView AI will allow the process of analyzing these microscope slides to become automated.</a:t>
            </a:r>
            <a:endParaRPr sz="235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2806"/>
              <a:buNone/>
            </a:pPr>
            <a:r>
              <a:t/>
            </a:r>
            <a:endParaRPr sz="2350"/>
          </a:p>
          <a:p>
            <a:pPr indent="-36668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 sz="2350"/>
              <a:t>This will save TAMU AgriLife both time and money spent in training individuals that analyze by hand.</a:t>
            </a:r>
            <a:endParaRPr sz="2350"/>
          </a:p>
        </p:txBody>
      </p:sp>
      <p:pic>
        <p:nvPicPr>
          <p:cNvPr id="112" name="Google Shape;112;g331100d4e8d_2_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97075" y="2809152"/>
            <a:ext cx="2839798" cy="26955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31100d4e8d_2_65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56"/>
              <a:buFont typeface="Arial"/>
              <a:buNone/>
            </a:pPr>
            <a:r>
              <a:rPr lang="en-US"/>
              <a:t>Project/Subsystem Overview</a:t>
            </a:r>
            <a:endParaRPr/>
          </a:p>
        </p:txBody>
      </p:sp>
      <p:pic>
        <p:nvPicPr>
          <p:cNvPr id="118" name="Google Shape;118;g331100d4e8d_2_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3175" y="1766225"/>
            <a:ext cx="8030124" cy="4786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5"/>
          <p:cNvSpPr txBox="1"/>
          <p:nvPr>
            <p:ph type="title"/>
          </p:nvPr>
        </p:nvSpPr>
        <p:spPr>
          <a:xfrm>
            <a:off x="457200" y="1049177"/>
            <a:ext cx="8229600" cy="8037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/>
              <a:t>Project Timeline </a:t>
            </a:r>
            <a:endParaRPr/>
          </a:p>
        </p:txBody>
      </p:sp>
      <p:graphicFrame>
        <p:nvGraphicFramePr>
          <p:cNvPr id="124" name="Google Shape;124;p5"/>
          <p:cNvGraphicFramePr/>
          <p:nvPr/>
        </p:nvGraphicFramePr>
        <p:xfrm>
          <a:off x="286334" y="227315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{45C33284-BF60-41F4-AA91-7465DD0C4EF7}</a:tableStyleId>
              </a:tblPr>
              <a:tblGrid>
                <a:gridCol w="1245350"/>
                <a:gridCol w="1240575"/>
                <a:gridCol w="1242975"/>
                <a:gridCol w="1252525"/>
                <a:gridCol w="1308550"/>
                <a:gridCol w="1182175"/>
                <a:gridCol w="1099200"/>
              </a:tblGrid>
              <a:tr h="13879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/>
                        <a:t>Subsystem Final Validation</a:t>
                      </a:r>
                      <a:endParaRPr sz="13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/>
                        <a:t>(01/29)</a:t>
                      </a:r>
                      <a:endParaRPr sz="1300"/>
                    </a:p>
                  </a:txBody>
                  <a:tcPr marT="45675" marB="45675" marR="91425" marL="9142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B050">
                        <a:alpha val="498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/>
                        <a:t>Begin ML/UI Integration</a:t>
                      </a:r>
                      <a:endParaRPr sz="13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/>
                        <a:t>(02/03)</a:t>
                      </a:r>
                      <a:endParaRPr sz="1300"/>
                    </a:p>
                  </a:txBody>
                  <a:tcPr marT="45675" marB="45675" marR="91425" marL="9142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B050">
                        <a:alpha val="498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/>
                        <a:t>Finish ML/UI Integration</a:t>
                      </a:r>
                      <a:endParaRPr sz="13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/>
                        <a:t>Begin DB/UI Integration</a:t>
                      </a:r>
                      <a:endParaRPr sz="13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/>
                        <a:t>(02/17)</a:t>
                      </a:r>
                      <a:endParaRPr sz="1300"/>
                    </a:p>
                  </a:txBody>
                  <a:tcPr marT="45675" marB="45675" marR="91425" marL="9142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B050">
                        <a:alpha val="498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/>
                        <a:t>Finalize DB/UI Integration</a:t>
                      </a:r>
                      <a:endParaRPr sz="13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>
                          <a:solidFill>
                            <a:schemeClr val="dk1"/>
                          </a:solidFill>
                        </a:rPr>
                        <a:t>Fix Integration Errors</a:t>
                      </a:r>
                      <a:endParaRPr sz="13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300">
                          <a:solidFill>
                            <a:schemeClr val="dk1"/>
                          </a:solidFill>
                        </a:rPr>
                        <a:t>(03/03)</a:t>
                      </a:r>
                      <a:endParaRPr sz="1300">
                        <a:solidFill>
                          <a:schemeClr val="dk1"/>
                        </a:solidFill>
                      </a:endParaRPr>
                    </a:p>
                  </a:txBody>
                  <a:tcPr marT="45675" marB="45675" marR="91425" marL="9142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/>
                        <a:t>Project-wide</a:t>
                      </a:r>
                      <a:r>
                        <a:rPr lang="en-US" sz="1300"/>
                        <a:t> Validation</a:t>
                      </a:r>
                      <a:endParaRPr sz="13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/>
                        <a:t>(03/24)</a:t>
                      </a:r>
                      <a:endParaRPr sz="1300"/>
                    </a:p>
                  </a:txBody>
                  <a:tcPr marT="45675" marB="45675" marR="91425" marL="9142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/>
                        <a:t>Validate Until Demo</a:t>
                      </a:r>
                      <a:endParaRPr sz="13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/>
                    </a:p>
                  </a:txBody>
                  <a:tcPr marT="45675" marB="45675" marR="91425" marL="9142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/>
                        <a:t>Demo and Report</a:t>
                      </a:r>
                      <a:endParaRPr sz="13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/>
                        <a:t>(04/16)</a:t>
                      </a:r>
                      <a:endParaRPr sz="1300"/>
                    </a:p>
                  </a:txBody>
                  <a:tcPr marT="45675" marB="45675" marR="91425" marL="9142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25" name="Google Shape;125;p5"/>
          <p:cNvSpPr txBox="1"/>
          <p:nvPr/>
        </p:nvSpPr>
        <p:spPr>
          <a:xfrm>
            <a:off x="3550050" y="3815075"/>
            <a:ext cx="2264400" cy="51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*All Dates represent completion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0" name="Google Shape;130;p6"/>
          <p:cNvGraphicFramePr/>
          <p:nvPr/>
        </p:nvGraphicFramePr>
        <p:xfrm>
          <a:off x="685800" y="1952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{45C33284-BF60-41F4-AA91-7465DD0C4EF7}</a:tableStyleId>
              </a:tblPr>
              <a:tblGrid>
                <a:gridCol w="3886200"/>
                <a:gridCol w="3886200"/>
              </a:tblGrid>
              <a:tr h="6403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Accomplishments since last update </a:t>
                      </a:r>
                      <a:endParaRPr sz="1800" u="none" cap="none" strike="noStrike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/>
                        <a:t>[~20 Hours]</a:t>
                      </a:r>
                      <a:r>
                        <a:rPr lang="en-US" sz="1800" u="none" cap="none" strike="noStrike"/>
                        <a:t>                         </a:t>
                      </a:r>
                      <a:endParaRPr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B8A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Ongoing progress/problems and plans until the next presentation</a:t>
                      </a:r>
                      <a:endParaRPr sz="1800" u="none" cap="none" strike="noStrike"/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B8AF"/>
                    </a:solidFill>
                  </a:tcPr>
                </a:tc>
              </a:tr>
              <a:tr h="3556775">
                <a:tc>
                  <a:txBody>
                    <a:bodyPr/>
                    <a:lstStyle/>
                    <a:p>
                      <a:pPr indent="-34290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Char char="●"/>
                      </a:pPr>
                      <a:r>
                        <a:rPr lang="en-US" sz="1800"/>
                        <a:t>ML Model has been embedded within the application</a:t>
                      </a:r>
                      <a:endParaRPr sz="1800"/>
                    </a:p>
                    <a:p>
                      <a:pPr indent="-34290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Char char="●"/>
                      </a:pPr>
                      <a:r>
                        <a:rPr lang="en-US" sz="1800"/>
                        <a:t>UI can pass uploaded images to the ML</a:t>
                      </a:r>
                      <a:endParaRPr sz="1800"/>
                    </a:p>
                    <a:p>
                      <a:pPr indent="-34290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Char char="●"/>
                      </a:pPr>
                      <a:r>
                        <a:rPr lang="en-US" sz="1800"/>
                        <a:t>ML can pass the results back to </a:t>
                      </a:r>
                      <a:r>
                        <a:rPr lang="en-US" sz="1800"/>
                        <a:t>the UI</a:t>
                      </a:r>
                      <a:endParaRPr sz="1800"/>
                    </a:p>
                    <a:p>
                      <a:pPr indent="-34290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Char char="●"/>
                      </a:pPr>
                      <a:r>
                        <a:rPr lang="en-US" sz="1800"/>
                        <a:t>The loading page now provides real-time updates from the ML</a:t>
                      </a:r>
                      <a:endParaRPr sz="1800"/>
                    </a:p>
                    <a:p>
                      <a:pPr indent="-34290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Char char="●"/>
                      </a:pPr>
                      <a:r>
                        <a:rPr lang="en-US" sz="1800"/>
                        <a:t>ML Results are stored within the Data Library in the UI</a:t>
                      </a:r>
                      <a:endParaRPr sz="1800"/>
                    </a:p>
                  </a:txBody>
                  <a:tcPr marT="45750" marB="45750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4290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Char char="●"/>
                      </a:pPr>
                      <a:r>
                        <a:rPr lang="en-US" sz="1800"/>
                        <a:t>Adjust formatting between ML output and UI results</a:t>
                      </a:r>
                      <a:endParaRPr sz="1800"/>
                    </a:p>
                    <a:p>
                      <a:pPr indent="-34290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Char char="●"/>
                      </a:pPr>
                      <a:r>
                        <a:rPr lang="en-US" sz="1800"/>
                        <a:t>Resolve C# and Python ONNX discrepancy </a:t>
                      </a:r>
                      <a:endParaRPr sz="1800"/>
                    </a:p>
                    <a:p>
                      <a:pPr indent="-34290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Char char="●"/>
                      </a:pPr>
                      <a:r>
                        <a:rPr lang="en-US" sz="1800"/>
                        <a:t>Run feature descriptor (HOG)/backbone (ResNet 50) tests on model</a:t>
                      </a:r>
                      <a:endParaRPr sz="1800"/>
                    </a:p>
                  </a:txBody>
                  <a:tcPr marT="45750" marB="45750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31" name="Google Shape;131;p6"/>
          <p:cNvSpPr txBox="1"/>
          <p:nvPr/>
        </p:nvSpPr>
        <p:spPr>
          <a:xfrm>
            <a:off x="457200" y="9663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000000"/>
                </a:solidFill>
              </a:rPr>
              <a:t>User Interface &amp; Machine Learning</a:t>
            </a:r>
            <a:endParaRPr b="1" sz="3200">
              <a:solidFill>
                <a:srgbClr val="000000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20"/>
              <a:t>Godson Edewor, </a:t>
            </a:r>
            <a:r>
              <a:rPr b="1" lang="en-US" sz="1720">
                <a:solidFill>
                  <a:srgbClr val="000000"/>
                </a:solidFill>
              </a:rPr>
              <a:t>Jack Nelson, &amp; Nate Scott</a:t>
            </a:r>
            <a:endParaRPr b="1" sz="298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7"/>
          <p:cNvPicPr preferRelativeResize="0"/>
          <p:nvPr/>
        </p:nvPicPr>
        <p:blipFill rotWithShape="1">
          <a:blip r:embed="rId3">
            <a:alphaModFix/>
          </a:blip>
          <a:srcRect b="0" l="655" r="0" t="0"/>
          <a:stretch/>
        </p:blipFill>
        <p:spPr>
          <a:xfrm>
            <a:off x="299100" y="2109525"/>
            <a:ext cx="3592575" cy="2014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7825" y="4302799"/>
            <a:ext cx="2753375" cy="2406075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7"/>
          <p:cNvSpPr txBox="1"/>
          <p:nvPr/>
        </p:nvSpPr>
        <p:spPr>
          <a:xfrm>
            <a:off x="457200" y="101812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000000"/>
                </a:solidFill>
              </a:rPr>
              <a:t>User Interface &amp; Machine Learning</a:t>
            </a:r>
            <a:endParaRPr b="1" sz="3200">
              <a:solidFill>
                <a:srgbClr val="000000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20"/>
              <a:t>Godson Edewor, </a:t>
            </a:r>
            <a:r>
              <a:rPr b="1" lang="en-US" sz="1720">
                <a:solidFill>
                  <a:srgbClr val="000000"/>
                </a:solidFill>
              </a:rPr>
              <a:t>Jack Nelson, &amp; Nate Scott</a:t>
            </a:r>
            <a:endParaRPr b="1" sz="2980">
              <a:solidFill>
                <a:srgbClr val="000000"/>
              </a:solidFill>
            </a:endParaRPr>
          </a:p>
        </p:txBody>
      </p:sp>
      <p:pic>
        <p:nvPicPr>
          <p:cNvPr id="139" name="Google Shape;139;p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15500" y="1896663"/>
            <a:ext cx="2529400" cy="2440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15500" y="4534250"/>
            <a:ext cx="2529400" cy="2216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5" name="Google Shape;145;g331100d4e8d_1_0"/>
          <p:cNvGraphicFramePr/>
          <p:nvPr/>
        </p:nvGraphicFramePr>
        <p:xfrm>
          <a:off x="685800" y="1952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{45C33284-BF60-41F4-AA91-7465DD0C4EF7}</a:tableStyleId>
              </a:tblPr>
              <a:tblGrid>
                <a:gridCol w="3886200"/>
                <a:gridCol w="3886200"/>
              </a:tblGrid>
              <a:tr h="6022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Accomplishments since last update                          </a:t>
                      </a: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[~20 Hours]   </a:t>
                      </a:r>
                      <a:endParaRPr sz="1800" u="none" cap="none" strike="noStrike">
                        <a:solidFill>
                          <a:srgbClr val="FF0000"/>
                        </a:solidFill>
                      </a:endParaRPr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B8A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Ongoing progress/problems and plans until the next presentation</a:t>
                      </a:r>
                      <a:endParaRPr sz="1800" u="none" cap="none" strike="noStrike"/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B8AF"/>
                    </a:solidFill>
                  </a:tcPr>
                </a:tc>
              </a:tr>
              <a:tr h="5620675">
                <a:tc>
                  <a:txBody>
                    <a:bodyPr/>
                    <a:lstStyle/>
                    <a:p>
                      <a:pPr indent="-3429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Char char="●"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Image DB fully functional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  <a:p>
                      <a:pPr indent="-3429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Char char="●"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CSV DB fully functional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  <a:p>
                      <a:pPr indent="-3429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Char char="●"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User can select files to view ex. “154HD_001” will display “154HD001.png” (image) &amp; “154HD001.txt” (text - % split)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  <a:p>
                      <a:pPr indent="-3429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Char char="●"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Building blocks fully functional, </a:t>
                      </a:r>
                      <a:r>
                        <a:rPr lang="en-US" sz="1300">
                          <a:solidFill>
                            <a:schemeClr val="dk1"/>
                          </a:solidFill>
                        </a:rPr>
                        <a:t>ex. 1) Data Viewer, 2) DB automation, 3) Establish connection/disconnect</a:t>
                      </a:r>
                      <a:endParaRPr sz="1300">
                        <a:solidFill>
                          <a:schemeClr val="dk1"/>
                        </a:solidFill>
                      </a:endParaRPr>
                    </a:p>
                    <a:p>
                      <a:pPr indent="-3429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Char char="●"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U.I. able to show past uploads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  <a:p>
                      <a:pPr indent="-3429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Char char="●"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U.I. ready to integrate with DB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  <a:p>
                      <a:pPr indent="-3429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Char char="●"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U.I. has added functionality prepared to pass data with the DB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50" marB="45750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429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Char char="●"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CSV </a:t>
                      </a: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DB reads output string from UI/ML, uploads to server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  <a:p>
                      <a:pPr indent="-3429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Char char="●"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UI sends “image01.png” to server, adds to ImgDB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  <a:p>
                      <a:pPr indent="-3429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Char char="●"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Test C# script as instructions for DB building blocks in UI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  <a:p>
                      <a:pPr indent="-3429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Char char="●"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Selected user account does not exist in Tenant (Restricted) error in Microsoft Azure [SQL Server]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T="45750" marB="45750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46" name="Google Shape;146;g331100d4e8d_1_0"/>
          <p:cNvSpPr txBox="1"/>
          <p:nvPr/>
        </p:nvSpPr>
        <p:spPr>
          <a:xfrm>
            <a:off x="457200" y="10284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000000"/>
                </a:solidFill>
              </a:rPr>
              <a:t>User Interface &amp; Database</a:t>
            </a:r>
            <a:endParaRPr b="1" sz="3200">
              <a:solidFill>
                <a:srgbClr val="000000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20"/>
              <a:t>Full Team</a:t>
            </a:r>
            <a:endParaRPr b="1" sz="2980">
              <a:solidFill>
                <a:srgbClr val="000000"/>
              </a:solidFill>
            </a:endParaRPr>
          </a:p>
        </p:txBody>
      </p:sp>
      <p:cxnSp>
        <p:nvCxnSpPr>
          <p:cNvPr id="147" name="Google Shape;147;g331100d4e8d_1_0"/>
          <p:cNvCxnSpPr/>
          <p:nvPr/>
        </p:nvCxnSpPr>
        <p:spPr>
          <a:xfrm>
            <a:off x="683250" y="6433925"/>
            <a:ext cx="77775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8" name="Google Shape;148;g331100d4e8d_1_0"/>
          <p:cNvSpPr/>
          <p:nvPr/>
        </p:nvSpPr>
        <p:spPr>
          <a:xfrm>
            <a:off x="-656400" y="6433925"/>
            <a:ext cx="10456800" cy="9573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g331100d4e8d_2_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1438" y="2256601"/>
            <a:ext cx="8701125" cy="3906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g331100d4e8d_2_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38525" y="2869676"/>
            <a:ext cx="4551325" cy="2197375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g331100d4e8d_2_6"/>
          <p:cNvSpPr txBox="1"/>
          <p:nvPr/>
        </p:nvSpPr>
        <p:spPr>
          <a:xfrm>
            <a:off x="457200" y="1069902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000000"/>
                </a:solidFill>
              </a:rPr>
              <a:t>U</a:t>
            </a:r>
            <a:r>
              <a:rPr b="1" lang="en-US" sz="3200">
                <a:solidFill>
                  <a:srgbClr val="000000"/>
                </a:solidFill>
              </a:rPr>
              <a:t>ser Interface</a:t>
            </a:r>
            <a:r>
              <a:rPr b="1" lang="en-US" sz="3200">
                <a:solidFill>
                  <a:srgbClr val="000000"/>
                </a:solidFill>
              </a:rPr>
              <a:t> &amp; Database</a:t>
            </a:r>
            <a:endParaRPr b="1" sz="3200">
              <a:solidFill>
                <a:srgbClr val="000000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20"/>
              <a:t>Full Team</a:t>
            </a:r>
            <a:endParaRPr b="1" sz="298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31100d4e8d_1_74"/>
          <p:cNvSpPr txBox="1"/>
          <p:nvPr>
            <p:ph type="title"/>
          </p:nvPr>
        </p:nvSpPr>
        <p:spPr>
          <a:xfrm>
            <a:off x="609600" y="12015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US"/>
              <a:t>User Interface</a:t>
            </a:r>
            <a:endParaRPr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US" sz="1720"/>
              <a:t>Jack Nelson &amp; Nate Scott</a:t>
            </a:r>
            <a:endParaRPr sz="2980"/>
          </a:p>
        </p:txBody>
      </p:sp>
      <p:pic>
        <p:nvPicPr>
          <p:cNvPr id="161" name="Google Shape;161;g331100d4e8d_1_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4374" y="2267200"/>
            <a:ext cx="8820049" cy="4348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00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2013-06-18T16:37:55Z</dcterms:created>
  <dc:creator>Nowka, Kevin J.</dc:creator>
</cp:coreProperties>
</file>